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  <p:sldMasterId id="2147483684" r:id="rId5"/>
    <p:sldMasterId id="2147483693" r:id="rId6"/>
    <p:sldMasterId id="2147483654" r:id="rId7"/>
    <p:sldMasterId id="2147483652" r:id="rId8"/>
  </p:sldMasterIdLst>
  <p:notesMasterIdLst>
    <p:notesMasterId r:id="rId19"/>
  </p:notesMasterIdLst>
  <p:handoutMasterIdLst>
    <p:handoutMasterId r:id="rId20"/>
  </p:handoutMasterIdLst>
  <p:sldIdLst>
    <p:sldId id="438" r:id="rId9"/>
    <p:sldId id="437" r:id="rId10"/>
    <p:sldId id="516" r:id="rId11"/>
    <p:sldId id="517" r:id="rId12"/>
    <p:sldId id="518" r:id="rId13"/>
    <p:sldId id="519" r:id="rId14"/>
    <p:sldId id="520" r:id="rId15"/>
    <p:sldId id="521" r:id="rId16"/>
    <p:sldId id="522" r:id="rId17"/>
    <p:sldId id="436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C567BE6-4E2E-2A45-BD72-59F9659A3211}">
          <p14:sldIdLst>
            <p14:sldId id="438"/>
            <p14:sldId id="437"/>
            <p14:sldId id="516"/>
            <p14:sldId id="517"/>
            <p14:sldId id="518"/>
            <p14:sldId id="519"/>
            <p14:sldId id="520"/>
            <p14:sldId id="521"/>
            <p14:sldId id="522"/>
            <p14:sldId id="43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igueroa, Shabana" initials="FS" lastIdx="16" clrIdx="0">
    <p:extLst/>
  </p:cmAuthor>
  <p:cmAuthor id="2" name="Figueroa, Shabana" initials="FS [2]" lastIdx="1" clrIdx="1">
    <p:extLst/>
  </p:cmAuthor>
  <p:cmAuthor id="3" name="Serban, Nicoleta" initials="SN" lastIdx="11" clrIdx="2">
    <p:extLst/>
  </p:cmAuthor>
  <p:cmAuthor id="4" name="Hu, Rui" initials="HR" lastIdx="1" clrIdx="3">
    <p:extLst/>
  </p:cmAuthor>
  <p:cmAuthor id="5" name="Hu, Rui" initials="HR [2]" lastIdx="1" clrIdx="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200"/>
    <a:srgbClr val="FFFFFF"/>
    <a:srgbClr val="1F497D"/>
    <a:srgbClr val="8E4221"/>
    <a:srgbClr val="F8FFF1"/>
    <a:srgbClr val="EEB211"/>
    <a:srgbClr val="000000"/>
    <a:srgbClr val="F7FFEE"/>
    <a:srgbClr val="F5FCEA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27" autoAdjust="0"/>
    <p:restoredTop sz="94240" autoAdjust="0"/>
  </p:normalViewPr>
  <p:slideViewPr>
    <p:cSldViewPr snapToGrid="0">
      <p:cViewPr varScale="1">
        <p:scale>
          <a:sx n="138" d="100"/>
          <a:sy n="138" d="100"/>
        </p:scale>
        <p:origin x="60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1.xml"/><Relationship Id="rId20" Type="http://schemas.openxmlformats.org/officeDocument/2006/relationships/handoutMaster" Target="handoutMasters/handoutMaster1.xml"/><Relationship Id="rId21" Type="http://schemas.openxmlformats.org/officeDocument/2006/relationships/commentAuthors" Target="commentAuthor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DFD447-ACB1-BC49-B8EF-23729E0A333F}" type="datetimeFigureOut">
              <a:rPr lang="en-US" smtClean="0"/>
              <a:t>9/20/17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F598F-7A46-204A-ADDD-A1229C86B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738FA-185A-CF4F-BD02-7990310E47F3}" type="datetimeFigureOut">
              <a:rPr lang="en-US" smtClean="0"/>
              <a:t>9/20/17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3F7A93-C87A-E149-BF89-5D793380F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317500">
              <a:buClr>
                <a:srgbClr val="000000"/>
              </a:buClr>
              <a:buSzPct val="166666"/>
              <a:buFont typeface="Arial"/>
              <a:buChar char="•"/>
            </a:pPr>
            <a:r>
              <a:rPr lang="en" sz="1200" kern="0" dirty="0" smtClean="0">
                <a:solidFill>
                  <a:srgbClr val="000000"/>
                </a:solidFill>
                <a:cs typeface="Arial"/>
                <a:sym typeface="Arial"/>
                <a:rtl val="0"/>
              </a:rPr>
              <a:t>Body Mass Index (BMI) Score created from height and weight</a:t>
            </a:r>
          </a:p>
          <a:p>
            <a:pPr marL="457200" indent="-317500">
              <a:buClr>
                <a:srgbClr val="000000"/>
              </a:buClr>
              <a:buSzPct val="166666"/>
              <a:buFont typeface="Arial"/>
              <a:buChar char="•"/>
            </a:pPr>
            <a:r>
              <a:rPr lang="en" sz="1200" kern="0" dirty="0" smtClean="0">
                <a:solidFill>
                  <a:srgbClr val="000000"/>
                </a:solidFill>
                <a:cs typeface="Arial"/>
                <a:sym typeface="Arial"/>
                <a:rtl val="0"/>
              </a:rPr>
              <a:t>Obesity: A BMI score of greater than or equal to 30</a:t>
            </a:r>
          </a:p>
          <a:p>
            <a:pPr marL="457200" indent="-317500">
              <a:buClr>
                <a:srgbClr val="000000"/>
              </a:buClr>
              <a:buSzPct val="166666"/>
              <a:buFont typeface="Arial"/>
              <a:buChar char="•"/>
            </a:pPr>
            <a:r>
              <a:rPr lang="en" sz="1200" kern="0" dirty="0" smtClean="0">
                <a:solidFill>
                  <a:srgbClr val="000000"/>
                </a:solidFill>
                <a:cs typeface="Arial"/>
                <a:sym typeface="Arial"/>
                <a:rtl val="0"/>
              </a:rPr>
              <a:t>Causes incredible health problems that strain health systems and are preventable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F7A93-C87A-E149-BF89-5D793380F19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5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806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>
              <a:ea typeface="MS PGothic" charset="-128"/>
            </a:endParaRPr>
          </a:p>
        </p:txBody>
      </p:sp>
      <p:sp>
        <p:nvSpPr>
          <p:cNvPr id="8806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fld id="{FC1340CC-78E1-404E-942C-7AB62C289CB5}" type="slidenum">
              <a:rPr lang="en-US" altLang="en-US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9603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F7A93-C87A-E149-BF89-5D793380F19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585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F7A93-C87A-E149-BF89-5D793380F1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31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F7A93-C87A-E149-BF89-5D793380F1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7437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F7A93-C87A-E149-BF89-5D793380F19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3958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3F7A93-C87A-E149-BF89-5D793380F19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541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211138" y="592138"/>
            <a:ext cx="4502150" cy="34782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823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274639"/>
            <a:ext cx="5520941" cy="993775"/>
          </a:xfrm>
          <a:prstGeom prst="rect">
            <a:avLst/>
          </a:prstGeom>
        </p:spPr>
        <p:txBody>
          <a:bodyPr/>
          <a:lstStyle>
            <a:lvl1pPr algn="l">
              <a:defRPr lang="en-US" sz="44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628650" y="1436689"/>
            <a:ext cx="4375430" cy="2994025"/>
          </a:xfrm>
          <a:prstGeom prst="rect">
            <a:avLst/>
          </a:prstGeom>
        </p:spPr>
        <p:txBody>
          <a:bodyPr/>
          <a:lstStyle>
            <a:lvl1pPr>
              <a:defRPr>
                <a:latin typeface="Vitesse Book" charset="0"/>
                <a:ea typeface="Vitesse Book" charset="0"/>
                <a:cs typeface="Vitesse Book" charset="0"/>
              </a:defRPr>
            </a:lvl1pPr>
            <a:lvl2pPr>
              <a:defRPr>
                <a:latin typeface="Vitesse Book" charset="0"/>
                <a:ea typeface="Vitesse Book" charset="0"/>
                <a:cs typeface="Vitesse Book" charset="0"/>
              </a:defRPr>
            </a:lvl2pPr>
            <a:lvl3pPr>
              <a:defRPr>
                <a:latin typeface="Vitesse Book" charset="0"/>
                <a:ea typeface="Vitesse Book" charset="0"/>
                <a:cs typeface="Vitesse Book" charset="0"/>
              </a:defRPr>
            </a:lvl3pPr>
            <a:lvl4pPr>
              <a:defRPr>
                <a:latin typeface="Vitesse Book" charset="0"/>
                <a:ea typeface="Vitesse Book" charset="0"/>
                <a:cs typeface="Vitesse Book" charset="0"/>
              </a:defRPr>
            </a:lvl4pPr>
            <a:lvl5pPr>
              <a:defRPr>
                <a:latin typeface="Vitesse Book" charset="0"/>
                <a:ea typeface="Vitesse Book" charset="0"/>
                <a:cs typeface="Vitesse Book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7651" y="274639"/>
            <a:ext cx="6121165" cy="712848"/>
          </a:xfrm>
          <a:prstGeom prst="rect">
            <a:avLst/>
          </a:prstGeom>
        </p:spPr>
        <p:txBody>
          <a:bodyPr/>
          <a:lstStyle>
            <a:lvl1pPr algn="l">
              <a:defRPr lang="en-US" sz="3000" b="0" i="0" kern="1200" dirty="0">
                <a:solidFill>
                  <a:schemeClr val="tx1"/>
                </a:solidFill>
                <a:latin typeface="Vitesse Bold"/>
                <a:ea typeface="Vitesse" charset="0"/>
                <a:cs typeface="Vitesse Bold"/>
              </a:defRPr>
            </a:lvl1pPr>
          </a:lstStyle>
          <a:p>
            <a:r>
              <a:rPr lang="en-US" dirty="0" smtClean="0"/>
              <a:t>Course title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66463" y="796334"/>
            <a:ext cx="5672951" cy="5422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250" b="0" i="0" kern="1200" dirty="0">
                <a:solidFill>
                  <a:schemeClr val="tx2"/>
                </a:solidFill>
                <a:latin typeface="Vitesse Medium" charset="0"/>
                <a:ea typeface="Vitesse Medium" charset="0"/>
                <a:cs typeface="Vitesse Medium" charset="0"/>
              </a:defRPr>
            </a:lvl1pPr>
          </a:lstStyle>
          <a:p>
            <a:pPr lvl="0"/>
            <a:r>
              <a:rPr lang="en-US" dirty="0" smtClean="0"/>
              <a:t>Module Name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247648" y="2292986"/>
            <a:ext cx="5095759" cy="432669"/>
          </a:xfrm>
          <a:prstGeom prst="rect">
            <a:avLst/>
          </a:prstGeom>
        </p:spPr>
        <p:txBody>
          <a:bodyPr anchor="ctr"/>
          <a:lstStyle>
            <a:lvl1pPr marL="0" indent="0" algn="l" defTabSz="342900" rtl="0" eaLnBrk="1" latinLnBrk="0" hangingPunct="1">
              <a:lnSpc>
                <a:spcPts val="1050"/>
              </a:lnSpc>
              <a:spcBef>
                <a:spcPct val="20000"/>
              </a:spcBef>
              <a:buFont typeface="Arial"/>
              <a:buNone/>
              <a:defRPr lang="en-US" sz="1800" b="1" kern="1200" baseline="0" dirty="0">
                <a:solidFill>
                  <a:srgbClr val="EEB211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endParaRPr lang="en-US" dirty="0" smtClean="0"/>
          </a:p>
          <a:p>
            <a:pPr lvl="0"/>
            <a:r>
              <a:rPr lang="en-US" dirty="0" smtClean="0"/>
              <a:t>Professor Name, Ph.D.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238241" y="2650976"/>
            <a:ext cx="4888796" cy="254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1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smtClean="0"/>
              <a:t>Title</a:t>
            </a: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247647" y="4379684"/>
            <a:ext cx="4305091" cy="681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 b="0" i="0" baseline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 smtClean="0"/>
              <a:t>Lesson name: e.g. R Examples</a:t>
            </a:r>
          </a:p>
          <a:p>
            <a:pPr lvl="0"/>
            <a:r>
              <a:rPr lang="en-US" dirty="0" err="1" smtClean="0"/>
              <a:t>Subname</a:t>
            </a:r>
            <a:r>
              <a:rPr lang="en-US" dirty="0" smtClean="0"/>
              <a:t> if applicable (e.g. Part II)</a:t>
            </a:r>
          </a:p>
          <a:p>
            <a:pPr lvl="0"/>
            <a:endParaRPr lang="en-US" dirty="0" smtClean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47649" y="2896114"/>
            <a:ext cx="4794723" cy="3222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0" i="0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 smtClean="0"/>
              <a:t>School Name</a:t>
            </a:r>
          </a:p>
          <a:p>
            <a:pPr lvl="0"/>
            <a:endParaRPr lang="en-US" dirty="0" smtClean="0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349" y="274679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000" b="1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252351" y="1268453"/>
            <a:ext cx="4611277" cy="34739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latin typeface="Helvetica" charset="0"/>
                <a:ea typeface="Helvetica" charset="0"/>
                <a:cs typeface="Helvetica" charset="0"/>
              </a:defRPr>
            </a:lvl1pPr>
            <a:lvl2pPr>
              <a:defRPr sz="1350">
                <a:latin typeface="Helvetica" charset="0"/>
                <a:ea typeface="Helvetica" charset="0"/>
                <a:cs typeface="Helvetica" charset="0"/>
              </a:defRPr>
            </a:lvl2pPr>
            <a:lvl3pPr>
              <a:defRPr sz="1200">
                <a:latin typeface="Helvetica" charset="0"/>
                <a:ea typeface="Helvetica" charset="0"/>
                <a:cs typeface="Helvetica" charset="0"/>
              </a:defRPr>
            </a:lvl3pPr>
            <a:lvl4pPr>
              <a:defRPr sz="1200">
                <a:latin typeface="Helvetica" charset="0"/>
                <a:ea typeface="Helvetica" charset="0"/>
                <a:cs typeface="Helvetica" charset="0"/>
              </a:defRPr>
            </a:lvl4pPr>
            <a:lvl5pPr>
              <a:defRPr sz="1050"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9" y="274679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0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52349" y="1268454"/>
            <a:ext cx="4705350" cy="3562526"/>
          </a:xfrm>
          <a:prstGeom prst="rect">
            <a:avLst/>
          </a:prstGeom>
        </p:spPr>
        <p:txBody>
          <a:bodyPr/>
          <a:lstStyle>
            <a:lvl1pPr marL="214313" indent="-214313">
              <a:buFont typeface="Arial"/>
              <a:buChar char="•"/>
              <a:defRPr sz="15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 smtClean="0">
                <a:latin typeface="Helvetica"/>
                <a:cs typeface="Helvetica"/>
              </a:rPr>
              <a:t>Lorem</a:t>
            </a:r>
            <a:r>
              <a:rPr lang="en-US" b="1" dirty="0" smtClean="0">
                <a:latin typeface="Helvetica"/>
                <a:cs typeface="Helvetica"/>
              </a:rPr>
              <a:t> </a:t>
            </a:r>
            <a:r>
              <a:rPr lang="en-US" b="1" dirty="0" err="1" smtClean="0">
                <a:latin typeface="Helvetica"/>
                <a:cs typeface="Helvetica"/>
              </a:rPr>
              <a:t>Ipsum</a:t>
            </a:r>
            <a:r>
              <a:rPr lang="en-US" b="1" dirty="0" smtClean="0">
                <a:latin typeface="Helvetica"/>
                <a:cs typeface="Helvetica"/>
              </a:rPr>
              <a:t> is simply dummy text.</a:t>
            </a:r>
          </a:p>
          <a:p>
            <a:endParaRPr lang="en-US" sz="1350" dirty="0" smtClean="0"/>
          </a:p>
          <a:p>
            <a:r>
              <a:rPr lang="en-US" b="1" dirty="0" smtClean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350" dirty="0" smtClean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350" dirty="0" smtClean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350" dirty="0" smtClean="0"/>
              <a:t>remaining essentially unchanged. </a:t>
            </a:r>
            <a:endParaRPr lang="en-US" sz="135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9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0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252349" y="1104932"/>
            <a:ext cx="4213956" cy="37393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9" y="274679"/>
            <a:ext cx="6182318" cy="993775"/>
          </a:xfrm>
          <a:prstGeom prst="rect">
            <a:avLst/>
          </a:prstGeom>
        </p:spPr>
        <p:txBody>
          <a:bodyPr/>
          <a:lstStyle>
            <a:lvl1pPr algn="l">
              <a:defRPr lang="en-US" sz="30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8562392" cy="993775"/>
          </a:xfrm>
          <a:prstGeom prst="rect">
            <a:avLst/>
          </a:prstGeom>
        </p:spPr>
        <p:txBody>
          <a:bodyPr/>
          <a:lstStyle>
            <a:lvl1pPr algn="l">
              <a:defRPr lang="en-US" sz="40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861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002E78-3C88-9A40-B579-FA4DB2691E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98867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9752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241300" y="492125"/>
            <a:ext cx="4491474" cy="36576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8349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28238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5520941" cy="993775"/>
          </a:xfrm>
          <a:prstGeom prst="rect">
            <a:avLst/>
          </a:prstGeom>
        </p:spPr>
        <p:txBody>
          <a:bodyPr/>
          <a:lstStyle>
            <a:lvl1pPr algn="l">
              <a:defRPr lang="en-US" sz="44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628649" y="1436688"/>
            <a:ext cx="4375430" cy="2994025"/>
          </a:xfrm>
          <a:prstGeom prst="rect">
            <a:avLst/>
          </a:prstGeom>
        </p:spPr>
        <p:txBody>
          <a:bodyPr/>
          <a:lstStyle>
            <a:lvl1pPr>
              <a:defRPr>
                <a:latin typeface="Vitesse Book" charset="0"/>
                <a:ea typeface="Vitesse Book" charset="0"/>
                <a:cs typeface="Vitesse Book" charset="0"/>
              </a:defRPr>
            </a:lvl1pPr>
            <a:lvl2pPr>
              <a:defRPr>
                <a:latin typeface="Vitesse Book" charset="0"/>
                <a:ea typeface="Vitesse Book" charset="0"/>
                <a:cs typeface="Vitesse Book" charset="0"/>
              </a:defRPr>
            </a:lvl2pPr>
            <a:lvl3pPr>
              <a:defRPr>
                <a:latin typeface="Vitesse Book" charset="0"/>
                <a:ea typeface="Vitesse Book" charset="0"/>
                <a:cs typeface="Vitesse Book" charset="0"/>
              </a:defRPr>
            </a:lvl3pPr>
            <a:lvl4pPr>
              <a:defRPr>
                <a:latin typeface="Vitesse Book" charset="0"/>
                <a:ea typeface="Vitesse Book" charset="0"/>
                <a:cs typeface="Vitesse Book" charset="0"/>
              </a:defRPr>
            </a:lvl4pPr>
            <a:lvl5pPr>
              <a:defRPr>
                <a:latin typeface="Vitesse Book" charset="0"/>
                <a:ea typeface="Vitesse Book" charset="0"/>
                <a:cs typeface="Vitesse Book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83272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274638"/>
            <a:ext cx="5691763" cy="993775"/>
          </a:xfrm>
          <a:prstGeom prst="rect">
            <a:avLst/>
          </a:prstGeom>
        </p:spPr>
        <p:txBody>
          <a:bodyPr/>
          <a:lstStyle>
            <a:lvl1pPr algn="l">
              <a:defRPr lang="en-US" sz="4400" b="1" i="0" kern="1200" dirty="0">
                <a:solidFill>
                  <a:schemeClr val="tx1"/>
                </a:solidFill>
                <a:latin typeface="Vitesse" charset="0"/>
                <a:ea typeface="Vitesse" charset="0"/>
                <a:cs typeface="Vitesse" charset="0"/>
              </a:defRPr>
            </a:lvl1pPr>
          </a:lstStyle>
          <a:p>
            <a:r>
              <a:rPr lang="en-US"/>
              <a:t>Course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28650" y="1268413"/>
            <a:ext cx="4978400" cy="681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4400" kern="1200" dirty="0">
                <a:solidFill>
                  <a:srgbClr val="EEB21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pPr lvl="0"/>
            <a:r>
              <a:rPr lang="en-US"/>
              <a:t>Module Name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28650" y="2435697"/>
            <a:ext cx="4305091" cy="35833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ts val="1400"/>
              </a:lnSpc>
              <a:spcBef>
                <a:spcPct val="20000"/>
              </a:spcBef>
              <a:buFont typeface="Arial"/>
              <a:buNone/>
              <a:defRPr lang="en-US" sz="2400" b="1" kern="1200" baseline="0" dirty="0">
                <a:solidFill>
                  <a:srgbClr val="EEB211"/>
                </a:solidFill>
                <a:latin typeface="Vitesse Book" charset="0"/>
                <a:ea typeface="Vitesse Book" charset="0"/>
                <a:cs typeface="Vitesse Book" charset="0"/>
              </a:defRPr>
            </a:lvl1pPr>
          </a:lstStyle>
          <a:p>
            <a:pPr lvl="0"/>
            <a:r>
              <a:rPr lang="en-US"/>
              <a:t>Professor Name, Ph.D.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8649" y="4145592"/>
            <a:ext cx="4305091" cy="681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 baseline="0">
                <a:latin typeface="Vitesse Thin" charset="0"/>
                <a:ea typeface="Vitesse Thin" charset="0"/>
                <a:cs typeface="Vitesse Thin" charset="0"/>
              </a:defRPr>
            </a:lvl1pPr>
          </a:lstStyle>
          <a:p>
            <a:pPr lvl="0"/>
            <a:r>
              <a:rPr lang="en-US"/>
              <a:t>Lesson name: e.g. R Examples</a:t>
            </a:r>
          </a:p>
          <a:p>
            <a:pPr lvl="0"/>
            <a:r>
              <a:rPr lang="en-US" err="1"/>
              <a:t>Subname</a:t>
            </a:r>
            <a:r>
              <a:rPr lang="en-US"/>
              <a:t> if applicable (e.g. Part II)</a:t>
            </a:r>
          </a:p>
          <a:p>
            <a:pPr lvl="0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28648" y="2758559"/>
            <a:ext cx="43050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b="1" i="1">
                <a:latin typeface="Vitesse" charset="0"/>
                <a:ea typeface="Vitesse" charset="0"/>
                <a:cs typeface="Vitesse" charset="0"/>
              </a:rPr>
              <a:t>Title</a:t>
            </a:r>
            <a:r>
              <a:rPr lang="en-US" b="1" i="1" baseline="0">
                <a:latin typeface="Vitesse" charset="0"/>
                <a:ea typeface="Vitesse" charset="0"/>
                <a:cs typeface="Vitesse" charset="0"/>
              </a:rPr>
              <a:t> Goes Here</a:t>
            </a:r>
            <a:endParaRPr lang="en-US" b="1" i="1">
              <a:latin typeface="Vitesse" charset="0"/>
              <a:ea typeface="Vitesse" charset="0"/>
              <a:cs typeface="Vitesse" charset="0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628648" y="3070264"/>
            <a:ext cx="43050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b="0" i="0">
                <a:latin typeface="Vitesse Book" charset="0"/>
                <a:ea typeface="Vitesse Book" charset="0"/>
                <a:cs typeface="Vitesse Book" charset="0"/>
              </a:rPr>
              <a:t>School</a:t>
            </a:r>
            <a:r>
              <a:rPr lang="en-US" sz="1600" b="0" i="0" baseline="0">
                <a:latin typeface="Vitesse Book" charset="0"/>
                <a:ea typeface="Vitesse Book" charset="0"/>
                <a:cs typeface="Vitesse Book" charset="0"/>
              </a:rPr>
              <a:t> name goes here</a:t>
            </a:r>
            <a:endParaRPr lang="en-US" sz="1600" b="0" i="0">
              <a:latin typeface="Vitesse Book" charset="0"/>
              <a:ea typeface="Vitesse Book" charset="0"/>
              <a:cs typeface="Vitesse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9563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5520941" cy="993775"/>
          </a:xfrm>
          <a:prstGeom prst="rect">
            <a:avLst/>
          </a:prstGeom>
        </p:spPr>
        <p:txBody>
          <a:bodyPr/>
          <a:lstStyle>
            <a:lvl1pPr algn="l">
              <a:defRPr lang="en-US" sz="44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628649" y="1436688"/>
            <a:ext cx="4375430" cy="2994025"/>
          </a:xfrm>
          <a:prstGeom prst="rect">
            <a:avLst/>
          </a:prstGeom>
        </p:spPr>
        <p:txBody>
          <a:bodyPr/>
          <a:lstStyle>
            <a:lvl1pPr>
              <a:defRPr>
                <a:latin typeface="Vitesse Book" charset="0"/>
                <a:ea typeface="Vitesse Book" charset="0"/>
                <a:cs typeface="Vitesse Book" charset="0"/>
              </a:defRPr>
            </a:lvl1pPr>
            <a:lvl2pPr>
              <a:defRPr>
                <a:latin typeface="Vitesse Book" charset="0"/>
                <a:ea typeface="Vitesse Book" charset="0"/>
                <a:cs typeface="Vitesse Book" charset="0"/>
              </a:defRPr>
            </a:lvl2pPr>
            <a:lvl3pPr>
              <a:defRPr>
                <a:latin typeface="Vitesse Book" charset="0"/>
                <a:ea typeface="Vitesse Book" charset="0"/>
                <a:cs typeface="Vitesse Book" charset="0"/>
              </a:defRPr>
            </a:lvl3pPr>
            <a:lvl4pPr>
              <a:defRPr>
                <a:latin typeface="Vitesse Book" charset="0"/>
                <a:ea typeface="Vitesse Book" charset="0"/>
                <a:cs typeface="Vitesse Book" charset="0"/>
              </a:defRPr>
            </a:lvl4pPr>
            <a:lvl5pPr>
              <a:defRPr>
                <a:latin typeface="Vitesse Book" charset="0"/>
                <a:ea typeface="Vitesse Book" charset="0"/>
                <a:cs typeface="Vitesse Book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62843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5350119" cy="993775"/>
          </a:xfrm>
          <a:prstGeom prst="rect">
            <a:avLst/>
          </a:prstGeom>
        </p:spPr>
        <p:txBody>
          <a:bodyPr/>
          <a:lstStyle>
            <a:lvl1pPr algn="l">
              <a:defRPr lang="en-US" sz="4400" b="1" i="0" kern="1200" dirty="0">
                <a:solidFill>
                  <a:schemeClr val="tx1"/>
                </a:solidFill>
                <a:latin typeface="Vitesse" charset="0"/>
                <a:ea typeface="Vitesse" charset="0"/>
                <a:cs typeface="Vitesse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628650" y="1376363"/>
            <a:ext cx="5078814" cy="3286125"/>
          </a:xfrm>
          <a:prstGeom prst="rect">
            <a:avLst/>
          </a:prstGeom>
        </p:spPr>
        <p:txBody>
          <a:bodyPr/>
          <a:lstStyle>
            <a:lvl1pPr>
              <a:defRPr>
                <a:latin typeface="Vitesse Book" charset="0"/>
                <a:ea typeface="Vitesse Book" charset="0"/>
                <a:cs typeface="Vitesse Book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25633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81920" y="1421266"/>
            <a:ext cx="4727575" cy="1330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85911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81920" y="1421266"/>
            <a:ext cx="4727575" cy="1330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01257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81920" y="1421266"/>
            <a:ext cx="4727575" cy="1330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076846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81920" y="1421266"/>
            <a:ext cx="4727575" cy="1330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81920" y="1421266"/>
            <a:ext cx="4727575" cy="1330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2212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47650" y="274639"/>
            <a:ext cx="8595313" cy="712848"/>
          </a:xfrm>
          <a:prstGeom prst="rect">
            <a:avLst/>
          </a:prstGeom>
        </p:spPr>
        <p:txBody>
          <a:bodyPr/>
          <a:lstStyle>
            <a:lvl1pPr algn="l">
              <a:defRPr lang="en-US" sz="4000" b="0" i="0" kern="1200" dirty="0">
                <a:solidFill>
                  <a:schemeClr val="tx1"/>
                </a:solidFill>
                <a:latin typeface="Vitesse Bold"/>
                <a:ea typeface="Vitesse" charset="0"/>
                <a:cs typeface="Vitesse Bold"/>
              </a:defRPr>
            </a:lvl1pPr>
          </a:lstStyle>
          <a:p>
            <a:r>
              <a:rPr lang="en-US" dirty="0" smtClean="0"/>
              <a:t>Course title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66461" y="796333"/>
            <a:ext cx="8576502" cy="5422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3000" b="0" i="0" kern="1200" dirty="0">
                <a:solidFill>
                  <a:schemeClr val="tx2"/>
                </a:solidFill>
                <a:latin typeface="Vitesse Medium" charset="0"/>
                <a:ea typeface="Vitesse Medium" charset="0"/>
                <a:cs typeface="Vitesse Medium" charset="0"/>
              </a:defRPr>
            </a:lvl1pPr>
          </a:lstStyle>
          <a:p>
            <a:pPr lvl="0"/>
            <a:r>
              <a:rPr lang="en-US" dirty="0" smtClean="0"/>
              <a:t>Module Name</a:t>
            </a:r>
            <a:endParaRPr 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247648" y="2292985"/>
            <a:ext cx="8595315" cy="432669"/>
          </a:xfrm>
          <a:prstGeom prst="rect">
            <a:avLst/>
          </a:prstGeom>
        </p:spPr>
        <p:txBody>
          <a:bodyPr anchor="ctr"/>
          <a:lstStyle>
            <a:lvl1pPr marL="0" indent="0" algn="l" defTabSz="457200" rtl="0" eaLnBrk="1" latinLnBrk="0" hangingPunct="1">
              <a:lnSpc>
                <a:spcPts val="1400"/>
              </a:lnSpc>
              <a:spcBef>
                <a:spcPct val="20000"/>
              </a:spcBef>
              <a:buFont typeface="Arial"/>
              <a:buNone/>
              <a:defRPr lang="en-US" sz="2400" b="1" kern="1200" baseline="0" dirty="0">
                <a:solidFill>
                  <a:srgbClr val="EEB211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endParaRPr lang="en-US" dirty="0" smtClean="0"/>
          </a:p>
          <a:p>
            <a:pPr lvl="0"/>
            <a:r>
              <a:rPr lang="en-US" dirty="0" smtClean="0"/>
              <a:t>Professor Name, Ph.D.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238241" y="2650975"/>
            <a:ext cx="8604722" cy="254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 smtClean="0"/>
              <a:t>Title</a:t>
            </a:r>
          </a:p>
          <a:p>
            <a:pPr lvl="0"/>
            <a:endParaRPr lang="en-US" dirty="0" smtClean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247647" y="4379683"/>
            <a:ext cx="8143760" cy="6810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 baseline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 smtClean="0"/>
              <a:t>Lesson name: e.g. R Examples</a:t>
            </a:r>
          </a:p>
          <a:p>
            <a:pPr lvl="0"/>
            <a:r>
              <a:rPr lang="en-US" dirty="0" err="1" smtClean="0"/>
              <a:t>Subname</a:t>
            </a:r>
            <a:r>
              <a:rPr lang="en-US" dirty="0" smtClean="0"/>
              <a:t> if applicable (e.g. Part II)</a:t>
            </a:r>
          </a:p>
          <a:p>
            <a:pPr lvl="0"/>
            <a:endParaRPr lang="en-US" dirty="0" smtClean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47647" y="2896113"/>
            <a:ext cx="8595316" cy="3222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 baseline="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lvl="0"/>
            <a:r>
              <a:rPr lang="en-US" dirty="0" smtClean="0"/>
              <a:t>School Name</a:t>
            </a:r>
          </a:p>
          <a:p>
            <a:pPr lvl="0"/>
            <a:endParaRPr lang="en-US" dirty="0" smtClean="0"/>
          </a:p>
        </p:txBody>
      </p:sp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81920" y="1421266"/>
            <a:ext cx="4727575" cy="1330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2631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8562392" cy="993775"/>
          </a:xfrm>
          <a:prstGeom prst="rect">
            <a:avLst/>
          </a:prstGeom>
        </p:spPr>
        <p:txBody>
          <a:bodyPr/>
          <a:lstStyle>
            <a:lvl1pPr algn="l">
              <a:defRPr lang="en-US" sz="40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5"/>
          <p:cNvSpPr>
            <a:spLocks noGrp="1"/>
          </p:cNvSpPr>
          <p:nvPr>
            <p:ph sz="quarter" idx="10"/>
          </p:nvPr>
        </p:nvSpPr>
        <p:spPr>
          <a:xfrm>
            <a:off x="252349" y="1268453"/>
            <a:ext cx="8280166" cy="3519917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Helvetica" charset="0"/>
                <a:ea typeface="Helvetica" charset="0"/>
                <a:cs typeface="Helvetica" charset="0"/>
              </a:defRPr>
            </a:lvl1pPr>
            <a:lvl2pPr>
              <a:defRPr sz="1800">
                <a:latin typeface="Helvetica" charset="0"/>
                <a:ea typeface="Helvetica" charset="0"/>
                <a:cs typeface="Helvetica" charset="0"/>
              </a:defRPr>
            </a:lvl2pPr>
            <a:lvl3pPr>
              <a:defRPr sz="1600">
                <a:latin typeface="Helvetica" charset="0"/>
                <a:ea typeface="Helvetica" charset="0"/>
                <a:cs typeface="Helvetica" charset="0"/>
              </a:defRPr>
            </a:lvl3pPr>
            <a:lvl4pPr>
              <a:defRPr sz="1400">
                <a:latin typeface="Helvetica" charset="0"/>
                <a:ea typeface="Helvetica" charset="0"/>
                <a:cs typeface="Helvetica" charset="0"/>
              </a:defRPr>
            </a:lvl4pPr>
            <a:lvl5pPr>
              <a:defRPr sz="1200"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52349" y="274678"/>
            <a:ext cx="8280166" cy="993775"/>
          </a:xfrm>
          <a:prstGeom prst="rect">
            <a:avLst/>
          </a:prstGeom>
        </p:spPr>
        <p:txBody>
          <a:bodyPr/>
          <a:lstStyle>
            <a:lvl1pPr algn="l">
              <a:defRPr lang="en-US" sz="40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52347" y="1268453"/>
            <a:ext cx="8449503" cy="3286125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 smtClean="0">
                <a:latin typeface="Helvetica"/>
                <a:cs typeface="Helvetica"/>
              </a:rPr>
              <a:t>Lorem</a:t>
            </a:r>
            <a:r>
              <a:rPr lang="en-US" b="1" dirty="0" smtClean="0">
                <a:latin typeface="Helvetica"/>
                <a:cs typeface="Helvetica"/>
              </a:rPr>
              <a:t> </a:t>
            </a:r>
            <a:r>
              <a:rPr lang="en-US" b="1" dirty="0" err="1" smtClean="0">
                <a:latin typeface="Helvetica"/>
                <a:cs typeface="Helvetica"/>
              </a:rPr>
              <a:t>Ipsum</a:t>
            </a:r>
            <a:r>
              <a:rPr lang="en-US" b="1" dirty="0" smtClean="0">
                <a:latin typeface="Helvetica"/>
                <a:cs typeface="Helvetica"/>
              </a:rPr>
              <a:t> is simply dummy text </a:t>
            </a:r>
          </a:p>
          <a:p>
            <a:r>
              <a:rPr lang="en-US" sz="1800" dirty="0" smtClean="0"/>
              <a:t>of the printing and typesetting industry. </a:t>
            </a: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1500s, when an unknown printer took a galley of type and scrambled it to make a type specimen book. </a:t>
            </a:r>
          </a:p>
          <a:p>
            <a:endParaRPr lang="en-US" sz="1800" dirty="0" smtClean="0"/>
          </a:p>
          <a:p>
            <a:r>
              <a:rPr lang="en-US" b="1" dirty="0" smtClean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 smtClean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 smtClean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 smtClean="0"/>
              <a:t>remaining essentially unchanged. </a:t>
            </a:r>
            <a:endParaRPr lang="en-US" sz="18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449503" cy="993775"/>
          </a:xfrm>
          <a:prstGeom prst="rect">
            <a:avLst/>
          </a:prstGeom>
        </p:spPr>
        <p:txBody>
          <a:bodyPr/>
          <a:lstStyle>
            <a:lvl1pPr algn="l">
              <a:defRPr lang="en-US" sz="40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Text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233538" y="1110075"/>
            <a:ext cx="3595277" cy="3612444"/>
          </a:xfrm>
          <a:prstGeom prst="rect">
            <a:avLst/>
          </a:prstGeom>
        </p:spPr>
        <p:txBody>
          <a:bodyPr/>
          <a:lstStyle>
            <a:lvl1pPr marL="0" indent="0">
              <a:buFont typeface="Arial"/>
              <a:buNone/>
              <a:defRPr sz="2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b="1" dirty="0" err="1" smtClean="0">
                <a:latin typeface="Helvetica"/>
                <a:cs typeface="Helvetica"/>
              </a:rPr>
              <a:t>Lorem</a:t>
            </a:r>
            <a:r>
              <a:rPr lang="en-US" b="1" dirty="0" smtClean="0">
                <a:latin typeface="Helvetica"/>
                <a:cs typeface="Helvetica"/>
              </a:rPr>
              <a:t> </a:t>
            </a:r>
            <a:r>
              <a:rPr lang="en-US" b="1" dirty="0" err="1" smtClean="0">
                <a:latin typeface="Helvetica"/>
                <a:cs typeface="Helvetica"/>
              </a:rPr>
              <a:t>Ipsum</a:t>
            </a:r>
            <a:r>
              <a:rPr lang="en-US" b="1" dirty="0" smtClean="0">
                <a:latin typeface="Helvetica"/>
                <a:cs typeface="Helvetica"/>
              </a:rPr>
              <a:t> is simply dummy text.</a:t>
            </a:r>
          </a:p>
          <a:p>
            <a:endParaRPr lang="en-US" sz="1800" dirty="0" smtClean="0"/>
          </a:p>
          <a:p>
            <a:r>
              <a:rPr lang="en-US" b="1" dirty="0" smtClean="0"/>
              <a:t>It has survived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 smtClean="0"/>
              <a:t>not only five centuries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 smtClean="0"/>
              <a:t>but also the leap into electronic typesetting, 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 smtClean="0"/>
              <a:t>remaining essentially unchanged. </a:t>
            </a:r>
            <a:endParaRPr lang="en-US" sz="1800" dirty="0"/>
          </a:p>
        </p:txBody>
      </p:sp>
      <p:sp>
        <p:nvSpPr>
          <p:cNvPr id="6" name="Chart Placeholder 3"/>
          <p:cNvSpPr>
            <a:spLocks noGrp="1"/>
          </p:cNvSpPr>
          <p:nvPr>
            <p:ph type="chart" sz="quarter" idx="11"/>
          </p:nvPr>
        </p:nvSpPr>
        <p:spPr>
          <a:xfrm>
            <a:off x="3828815" y="1110075"/>
            <a:ext cx="4948296" cy="36124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186095" cy="993775"/>
          </a:xfrm>
          <a:prstGeom prst="rect">
            <a:avLst/>
          </a:prstGeom>
        </p:spPr>
        <p:txBody>
          <a:bodyPr/>
          <a:lstStyle>
            <a:lvl1pPr algn="l">
              <a:defRPr lang="en-US" sz="40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w/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252349" y="1093392"/>
            <a:ext cx="8110832" cy="37393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2348" y="274678"/>
            <a:ext cx="8186095" cy="993775"/>
          </a:xfrm>
          <a:prstGeom prst="rect">
            <a:avLst/>
          </a:prstGeom>
        </p:spPr>
        <p:txBody>
          <a:bodyPr/>
          <a:lstStyle>
            <a:lvl1pPr algn="l">
              <a:defRPr lang="en-US" sz="4000" kern="1200" dirty="0">
                <a:solidFill>
                  <a:schemeClr val="tx1"/>
                </a:solidFill>
                <a:latin typeface="Vitesse Bold"/>
                <a:ea typeface="+mj-ea"/>
                <a:cs typeface="Vitesse Bold"/>
              </a:defRPr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81920" y="1421266"/>
            <a:ext cx="4727575" cy="13303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theme" Target="../theme/theme2.xml"/><Relationship Id="rId10" Type="http://schemas.openxmlformats.org/officeDocument/2006/relationships/image" Target="../media/image4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theme" Target="../theme/theme3.xml"/><Relationship Id="rId10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9.xml"/><Relationship Id="rId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0.xml"/><Relationship Id="rId12" Type="http://schemas.openxmlformats.org/officeDocument/2006/relationships/theme" Target="../theme/theme5.xml"/><Relationship Id="rId13" Type="http://schemas.openxmlformats.org/officeDocument/2006/relationships/image" Target="../media/image3.png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9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lue-Background-Shape-02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6" name="Picture 15" descr="honeycomb_gradient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15250" cy="5143500"/>
          </a:xfrm>
          <a:prstGeom prst="rect">
            <a:avLst/>
          </a:prstGeom>
        </p:spPr>
      </p:pic>
      <p:pic>
        <p:nvPicPr>
          <p:cNvPr id="12" name="Picture 11" descr="corner_logo_white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080" y="3470730"/>
            <a:ext cx="966919" cy="1672770"/>
          </a:xfrm>
          <a:prstGeom prst="rect">
            <a:avLst/>
          </a:prstGeom>
        </p:spPr>
      </p:pic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628650" y="274638"/>
            <a:ext cx="4686928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4686928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288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1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Vitesse" charset="0"/>
          <a:ea typeface="Vitesse" charset="0"/>
          <a:cs typeface="Vitesse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Vitesse Book" charset="0"/>
          <a:ea typeface="Vitesse Book" charset="0"/>
          <a:cs typeface="Vitesse Book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Vitesse Book" charset="0"/>
          <a:ea typeface="Vitesse Book" charset="0"/>
          <a:cs typeface="Vitesse Book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Vitesse Book" charset="0"/>
          <a:ea typeface="Vitesse Book" charset="0"/>
          <a:cs typeface="Vitesse Book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Vitesse Book" charset="0"/>
          <a:ea typeface="Vitesse Book" charset="0"/>
          <a:cs typeface="Vitesse Book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Vitesse Book" charset="0"/>
          <a:ea typeface="Vitesse Book" charset="0"/>
          <a:cs typeface="Vitesse Book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honeycomb_gradient.png"/>
          <p:cNvPicPr>
            <a:picLocks noChangeAspect="1"/>
          </p:cNvPicPr>
          <p:nvPr userDrawn="1"/>
        </p:nvPicPr>
        <p:blipFill>
          <a:blip r:embed="rId10" cstate="print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15250" cy="5143500"/>
          </a:xfrm>
          <a:prstGeom prst="rect">
            <a:avLst/>
          </a:prstGeom>
        </p:spPr>
      </p:pic>
      <p:pic>
        <p:nvPicPr>
          <p:cNvPr id="6" name="Picture 5" descr="corner_logo_white.pn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080" y="3470730"/>
            <a:ext cx="966919" cy="167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799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rner_logo_white.png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080" y="3470730"/>
            <a:ext cx="966919" cy="167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030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9" r:id="rId3"/>
    <p:sldLayoutId id="2147483696" r:id="rId4"/>
    <p:sldLayoutId id="2147483697" r:id="rId5"/>
    <p:sldLayoutId id="2147483698" r:id="rId6"/>
    <p:sldLayoutId id="2147483700" r:id="rId7"/>
    <p:sldLayoutId id="2147483701" r:id="rId8"/>
  </p:sldLayoutIdLst>
  <p:timing>
    <p:tnLst>
      <p:par>
        <p:cTn id="1" dur="indefinite" restart="never" nodeType="tmRoot"/>
      </p:par>
    </p:tnLst>
  </p:timing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-Background-Shape-03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2" name="Picture 11" descr="corner_logo_whit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080" y="3470730"/>
            <a:ext cx="966919" cy="167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567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rner_logo_white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080" y="3470730"/>
            <a:ext cx="966919" cy="167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88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5" r:id="rId2"/>
    <p:sldLayoutId id="2147483658" r:id="rId3"/>
    <p:sldLayoutId id="2147483649" r:id="rId4"/>
    <p:sldLayoutId id="2147483660" r:id="rId5"/>
    <p:sldLayoutId id="2147483675" r:id="rId6"/>
    <p:sldLayoutId id="2147483676" r:id="rId7"/>
    <p:sldLayoutId id="2147483677" r:id="rId8"/>
    <p:sldLayoutId id="2147483679" r:id="rId9"/>
    <p:sldLayoutId id="2147483680" r:id="rId10"/>
    <p:sldLayoutId id="2147483682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/>
        </p:nvSpPr>
        <p:spPr>
          <a:xfrm>
            <a:off x="207897" y="-1202080"/>
            <a:ext cx="5691763" cy="71284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000" b="0" i="0" kern="1200" dirty="0">
                <a:solidFill>
                  <a:schemeClr val="tx1"/>
                </a:solidFill>
                <a:latin typeface="Vitesse Bold"/>
                <a:ea typeface="Vitesse" charset="0"/>
                <a:cs typeface="Vitesse Bold"/>
              </a:defRPr>
            </a:lvl1pPr>
          </a:lstStyle>
          <a:p>
            <a:endParaRPr lang="en-US" b="1" dirty="0">
              <a:latin typeface="Vitesse" charset="0"/>
              <a:cs typeface="Vitesse" charset="0"/>
            </a:endParaRPr>
          </a:p>
        </p:txBody>
      </p:sp>
      <p:sp>
        <p:nvSpPr>
          <p:cNvPr id="7" name="Text Placeholder 3"/>
          <p:cNvSpPr>
            <a:spLocks noGrp="1"/>
          </p:cNvSpPr>
          <p:nvPr/>
        </p:nvSpPr>
        <p:spPr>
          <a:xfrm>
            <a:off x="275870" y="2018346"/>
            <a:ext cx="4305091" cy="432669"/>
          </a:xfrm>
          <a:prstGeom prst="rect">
            <a:avLst/>
          </a:prstGeom>
        </p:spPr>
        <p:txBody>
          <a:bodyPr anchor="ctr"/>
          <a:lstStyle>
            <a:lvl1pPr marL="0" indent="0" algn="l" defTabSz="457200" rtl="0" eaLnBrk="1" latinLnBrk="0" hangingPunct="1">
              <a:lnSpc>
                <a:spcPts val="1400"/>
              </a:lnSpc>
              <a:spcBef>
                <a:spcPct val="20000"/>
              </a:spcBef>
              <a:buFont typeface="Arial"/>
              <a:buNone/>
              <a:defRPr lang="en-US" sz="2400" b="1" kern="1200" baseline="0" dirty="0">
                <a:solidFill>
                  <a:srgbClr val="EEB21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 err="1"/>
              <a:t>Nicoleta</a:t>
            </a:r>
            <a:r>
              <a:rPr lang="en-US" dirty="0"/>
              <a:t> </a:t>
            </a:r>
            <a:r>
              <a:rPr lang="en-US" dirty="0" err="1"/>
              <a:t>Serban</a:t>
            </a:r>
            <a:r>
              <a:rPr lang="en-US" dirty="0"/>
              <a:t>, Ph.D. </a:t>
            </a:r>
          </a:p>
        </p:txBody>
      </p:sp>
      <p:sp>
        <p:nvSpPr>
          <p:cNvPr id="8" name="Text Placeholder 4"/>
          <p:cNvSpPr>
            <a:spLocks noGrp="1"/>
          </p:cNvSpPr>
          <p:nvPr/>
        </p:nvSpPr>
        <p:spPr>
          <a:xfrm>
            <a:off x="266463" y="2376336"/>
            <a:ext cx="4305091" cy="25428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0" i="1" kern="1200" baseline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Associate Professor </a:t>
            </a:r>
          </a:p>
        </p:txBody>
      </p:sp>
      <p:sp>
        <p:nvSpPr>
          <p:cNvPr id="9" name="Text Placeholder 5"/>
          <p:cNvSpPr>
            <a:spLocks noGrp="1"/>
          </p:cNvSpPr>
          <p:nvPr/>
        </p:nvSpPr>
        <p:spPr>
          <a:xfrm>
            <a:off x="275870" y="4102100"/>
            <a:ext cx="3801456" cy="87811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b="0" i="0" kern="1200" baseline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Case Study: </a:t>
            </a:r>
            <a:r>
              <a:rPr lang="en-US" sz="2000" dirty="0" smtClean="0"/>
              <a:t>Emergency Department Volume </a:t>
            </a:r>
            <a:endParaRPr lang="en-US" sz="2000" dirty="0"/>
          </a:p>
        </p:txBody>
      </p:sp>
      <p:sp>
        <p:nvSpPr>
          <p:cNvPr id="10" name="Text Placeholder 6"/>
          <p:cNvSpPr>
            <a:spLocks noGrp="1"/>
          </p:cNvSpPr>
          <p:nvPr/>
        </p:nvSpPr>
        <p:spPr>
          <a:xfrm>
            <a:off x="275869" y="2661666"/>
            <a:ext cx="4305091" cy="322253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b="0" i="0" kern="1200" baseline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Stewart School </a:t>
            </a:r>
            <a:r>
              <a:rPr lang="en-US" dirty="0"/>
              <a:t>of Industrial and Systems Engineering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Time Series Analysis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5869" y="868557"/>
            <a:ext cx="5838004" cy="542236"/>
          </a:xfrm>
        </p:spPr>
        <p:txBody>
          <a:bodyPr/>
          <a:lstStyle/>
          <a:p>
            <a:r>
              <a:rPr lang="en-US" sz="3200" dirty="0"/>
              <a:t>Basics of Time Series </a:t>
            </a:r>
            <a:r>
              <a:rPr lang="en-US" sz="3200" dirty="0" smtClean="0"/>
              <a:t>Analysis: Data Example</a:t>
            </a:r>
            <a:endParaRPr lang="en-US" sz="3200" dirty="0"/>
          </a:p>
          <a:p>
            <a:endParaRPr lang="en-US" sz="3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39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505"/>
          <a:stretch/>
        </p:blipFill>
        <p:spPr>
          <a:xfrm>
            <a:off x="1240659" y="1107411"/>
            <a:ext cx="2605548" cy="3495504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0" dirty="0" smtClean="0"/>
              <a:t>Summary</a:t>
            </a:r>
            <a:endParaRPr lang="en-US" sz="3600" b="0" dirty="0"/>
          </a:p>
        </p:txBody>
      </p:sp>
    </p:spTree>
    <p:extLst>
      <p:ext uri="{BB962C8B-B14F-4D97-AF65-F5344CB8AC3E}">
        <p14:creationId xmlns:p14="http://schemas.microsoft.com/office/powerpoint/2010/main" val="160456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97" y="1236504"/>
            <a:ext cx="4914900" cy="1878833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0" dirty="0"/>
              <a:t>About this lesson</a:t>
            </a:r>
          </a:p>
        </p:txBody>
      </p:sp>
    </p:spTree>
    <p:extLst>
      <p:ext uri="{BB962C8B-B14F-4D97-AF65-F5344CB8AC3E}">
        <p14:creationId xmlns:p14="http://schemas.microsoft.com/office/powerpoint/2010/main" val="404441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46354" y="472190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52348" y="274679"/>
            <a:ext cx="8226633" cy="993775"/>
          </a:xfrm>
        </p:spPr>
        <p:txBody>
          <a:bodyPr/>
          <a:lstStyle/>
          <a:p>
            <a:r>
              <a:rPr lang="en-US" sz="3600" b="0" dirty="0" smtClean="0"/>
              <a:t>Emergency Department Care </a:t>
            </a:r>
            <a:endParaRPr lang="en-US" sz="3600" b="0" dirty="0"/>
          </a:p>
        </p:txBody>
      </p:sp>
      <p:sp>
        <p:nvSpPr>
          <p:cNvPr id="4" name="TextBox 3"/>
          <p:cNvSpPr txBox="1"/>
          <p:nvPr/>
        </p:nvSpPr>
        <p:spPr>
          <a:xfrm>
            <a:off x="569408" y="1048257"/>
            <a:ext cx="39194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Helvetica Neue"/>
              </a:rPr>
              <a:t>Have you ever experienced long waits in the Emergency Department?</a:t>
            </a:r>
            <a:endParaRPr lang="en" kern="0" dirty="0" smtClean="0">
              <a:solidFill>
                <a:srgbClr val="000000"/>
              </a:solidFill>
              <a:latin typeface="Helvetica Neue"/>
              <a:cs typeface="Lucida Sans Unicode" pitchFamily="34" charset="0"/>
              <a:sym typeface="Arial"/>
              <a:rtl val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" kern="0" dirty="0" smtClean="0">
                <a:solidFill>
                  <a:srgbClr val="000000"/>
                </a:solidFill>
                <a:latin typeface="Helvetica Neue"/>
                <a:cs typeface="Lucida Sans Unicode" pitchFamily="34" charset="0"/>
                <a:sym typeface="Arial"/>
                <a:rtl val="0"/>
              </a:rPr>
              <a:t>Good predictions of daily inflow in an emergency department can assist in staffing and diversion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" kern="0" dirty="0" smtClean="0">
                <a:solidFill>
                  <a:srgbClr val="000000"/>
                </a:solidFill>
                <a:latin typeface="Helvetica Neue"/>
                <a:cs typeface="Lucida Sans Unicode" pitchFamily="34" charset="0"/>
                <a:sym typeface="Arial"/>
                <a:rtl val="0"/>
              </a:rPr>
              <a:t>Time series modeing can be useful in ach</a:t>
            </a:r>
            <a:r>
              <a:rPr lang="en-US" kern="0" dirty="0" err="1" smtClean="0">
                <a:solidFill>
                  <a:srgbClr val="000000"/>
                </a:solidFill>
                <a:latin typeface="Helvetica Neue"/>
                <a:cs typeface="Lucida Sans Unicode" pitchFamily="34" charset="0"/>
                <a:sym typeface="Arial"/>
                <a:rtl val="0"/>
              </a:rPr>
              <a:t>ieving</a:t>
            </a:r>
            <a:r>
              <a:rPr lang="en-US" kern="0" dirty="0" smtClean="0">
                <a:solidFill>
                  <a:srgbClr val="000000"/>
                </a:solidFill>
                <a:latin typeface="Helvetica Neue"/>
                <a:cs typeface="Lucida Sans Unicode" pitchFamily="34" charset="0"/>
                <a:sym typeface="Arial"/>
                <a:rtl val="0"/>
              </a:rPr>
              <a:t> </a:t>
            </a:r>
            <a:r>
              <a:rPr lang="en" kern="0" dirty="0" smtClean="0">
                <a:solidFill>
                  <a:srgbClr val="000000"/>
                </a:solidFill>
                <a:latin typeface="Helvetica Neue"/>
                <a:cs typeface="Lucida Sans Unicode" pitchFamily="34" charset="0"/>
                <a:sym typeface="Arial"/>
                <a:rtl val="0"/>
              </a:rPr>
              <a:t>good predictions.</a:t>
            </a:r>
            <a:endParaRPr lang="en" kern="0" dirty="0">
              <a:solidFill>
                <a:srgbClr val="000000"/>
              </a:solidFill>
              <a:latin typeface="Helvetica Neue"/>
              <a:cs typeface="Lucida Sans Unicode" pitchFamily="34" charset="0"/>
              <a:sym typeface="Arial"/>
              <a:rtl val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2" y="1268454"/>
            <a:ext cx="4140039" cy="276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79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69408" y="1048257"/>
            <a:ext cx="69743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Helvetica Neue"/>
              </a:rPr>
              <a:t>Objective</a:t>
            </a:r>
            <a:r>
              <a:rPr lang="en-US" dirty="0" smtClean="0">
                <a:latin typeface="Helvetica Neue"/>
              </a:rPr>
              <a:t>:</a:t>
            </a:r>
            <a:endParaRPr lang="en-US" dirty="0">
              <a:latin typeface="Helvetica Neue"/>
            </a:endParaRPr>
          </a:p>
          <a:p>
            <a:pPr marL="285750" indent="-285750">
              <a:buSzPct val="100000"/>
              <a:buFont typeface="Arial" charset="0"/>
              <a:buChar char="•"/>
            </a:pPr>
            <a:r>
              <a:rPr lang="en" kern="0" dirty="0" smtClean="0">
                <a:solidFill>
                  <a:srgbClr val="000000"/>
                </a:solidFill>
                <a:latin typeface="Helvetica Neue"/>
                <a:cs typeface="Lucida Sans Unicode" pitchFamily="34" charset="0"/>
                <a:sym typeface="Arial"/>
                <a:rtl val="0"/>
              </a:rPr>
              <a:t>Identify temporal patterns in the Emergency Department (ED) volume of patients</a:t>
            </a:r>
            <a:endParaRPr lang="en" kern="0" dirty="0">
              <a:solidFill>
                <a:srgbClr val="000000"/>
              </a:solidFill>
              <a:latin typeface="Helvetica Neue"/>
              <a:cs typeface="Lucida Sans Unicode" pitchFamily="34" charset="0"/>
              <a:sym typeface="Arial"/>
              <a:rtl val="0"/>
            </a:endParaRPr>
          </a:p>
          <a:p>
            <a:pPr marL="285750" indent="-285750">
              <a:buSzPct val="100000"/>
              <a:buFont typeface="Arial" charset="0"/>
              <a:buChar char="•"/>
            </a:pPr>
            <a:r>
              <a:rPr lang="en" kern="0" dirty="0" smtClean="0">
                <a:solidFill>
                  <a:srgbClr val="000000"/>
                </a:solidFill>
                <a:latin typeface="Helvetica Neue"/>
                <a:cs typeface="Lucida Sans Unicode" pitchFamily="34" charset="0"/>
                <a:sym typeface="Arial"/>
                <a:rtl val="0"/>
              </a:rPr>
              <a:t>Develop a model </a:t>
            </a:r>
            <a:r>
              <a:rPr lang="en" kern="0" dirty="0">
                <a:solidFill>
                  <a:srgbClr val="000000"/>
                </a:solidFill>
                <a:latin typeface="Helvetica Neue"/>
                <a:cs typeface="Lucida Sans Unicode" pitchFamily="34" charset="0"/>
                <a:sym typeface="Arial"/>
                <a:rtl val="0"/>
              </a:rPr>
              <a:t>to </a:t>
            </a:r>
            <a:r>
              <a:rPr lang="en" kern="0" dirty="0" smtClean="0">
                <a:solidFill>
                  <a:srgbClr val="000000"/>
                </a:solidFill>
                <a:latin typeface="Helvetica Neue"/>
                <a:cs typeface="Lucida Sans Unicode" pitchFamily="34" charset="0"/>
                <a:sym typeface="Arial"/>
                <a:rtl val="0"/>
              </a:rPr>
              <a:t>predict ED volume </a:t>
            </a:r>
            <a:endParaRPr lang="en" kern="0" dirty="0" smtClean="0">
              <a:solidFill>
                <a:srgbClr val="000000"/>
              </a:solidFill>
              <a:latin typeface="Helvetica Neue"/>
              <a:ea typeface="Arial"/>
              <a:cs typeface="Lucida Sans Unicode" pitchFamily="34" charset="0"/>
              <a:sym typeface="Arial"/>
              <a:rtl val="0"/>
            </a:endParaRPr>
          </a:p>
          <a:p>
            <a:pPr>
              <a:buSzPct val="100000"/>
            </a:pPr>
            <a:endParaRPr lang="en" kern="0" dirty="0">
              <a:solidFill>
                <a:srgbClr val="000000"/>
              </a:solidFill>
              <a:latin typeface="Helvetica Neue"/>
              <a:cs typeface="Lucida Sans Unicode" pitchFamily="34" charset="0"/>
              <a:sym typeface="Arial"/>
              <a:rtl val="0"/>
            </a:endParaRPr>
          </a:p>
          <a:p>
            <a:r>
              <a:rPr lang="en-US" b="1" dirty="0" smtClean="0">
                <a:latin typeface="Helvetica Neue"/>
              </a:rPr>
              <a:t>Time Series Data</a:t>
            </a:r>
            <a:r>
              <a:rPr lang="en-US" dirty="0" smtClean="0">
                <a:latin typeface="Helvetica Neue"/>
              </a:rPr>
              <a:t>:</a:t>
            </a:r>
            <a:endParaRPr lang="en-US" dirty="0">
              <a:latin typeface="Helvetica Neue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Helvetica Neue"/>
              </a:rPr>
              <a:t>Daily number of patients visiting an emergency department of a hospital in the Atlanta area with observations from 2010 until mid 2015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Helvetica Neue"/>
              </a:rPr>
              <a:t>Other predicting variables were made available by the hospital but we will only focus on the predictability of the time series with respect to temporal factors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Case Study </a:t>
            </a:r>
            <a:r>
              <a:rPr lang="en-US" sz="3600" dirty="0" smtClean="0"/>
              <a:t>Overview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224172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5" name="Text Box 3"/>
          <p:cNvSpPr txBox="1">
            <a:spLocks noChangeArrowheads="1"/>
          </p:cNvSpPr>
          <p:nvPr/>
        </p:nvSpPr>
        <p:spPr bwMode="auto">
          <a:xfrm>
            <a:off x="252349" y="896183"/>
            <a:ext cx="8081384" cy="36933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dirty="0" smtClean="0">
                <a:solidFill>
                  <a:srgbClr val="8E4221"/>
                </a:solidFill>
                <a:latin typeface="Helvetica Neue" charset="0"/>
                <a:ea typeface="Helvetica Neue" charset="0"/>
                <a:cs typeface="Helvetica Neue" charset="0"/>
              </a:rPr>
              <a:t>## Read data in R</a:t>
            </a:r>
          </a:p>
          <a:p>
            <a:pPr>
              <a:defRPr/>
            </a:pPr>
            <a:r>
              <a:rPr lang="en-US" i="1" dirty="0" err="1" smtClean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edvoldata</a:t>
            </a:r>
            <a:r>
              <a:rPr lang="en-US" i="1" dirty="0" smtClean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= read.csv("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EGDailyVolume.csv",header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=T</a:t>
            </a:r>
            <a:r>
              <a:rPr lang="en-US" i="1" dirty="0" smtClean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pPr>
              <a:defRPr/>
            </a:pPr>
            <a:r>
              <a:rPr lang="en-US" dirty="0">
                <a:solidFill>
                  <a:srgbClr val="8E4221"/>
                </a:solidFill>
                <a:latin typeface="Helvetica Neue" charset="0"/>
                <a:ea typeface="Helvetica Neue" charset="0"/>
                <a:cs typeface="Helvetica Neue" charset="0"/>
              </a:rPr>
              <a:t>## Process Dates </a:t>
            </a:r>
            <a:endParaRPr lang="en-US" i="1" dirty="0">
              <a:solidFill>
                <a:srgbClr val="1F497D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>
              <a:defRPr/>
            </a:pPr>
            <a:r>
              <a:rPr lang="en-US" i="1" dirty="0" smtClean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year 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= 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edvoldata$Year</a:t>
            </a:r>
            <a:endParaRPr lang="en-US" i="1" dirty="0">
              <a:solidFill>
                <a:srgbClr val="1F497D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>
              <a:defRPr/>
            </a:pP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month = 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edvoldata$Month</a:t>
            </a:r>
            <a:endParaRPr lang="en-US" i="1" dirty="0">
              <a:solidFill>
                <a:srgbClr val="1F497D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>
              <a:defRPr/>
            </a:pP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day = </a:t>
            </a:r>
            <a:r>
              <a:rPr lang="en-US" i="1" dirty="0" err="1" smtClean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edvoldata$Day</a:t>
            </a:r>
            <a:endParaRPr lang="en-US" i="1" dirty="0" smtClean="0">
              <a:solidFill>
                <a:srgbClr val="1F497D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>
              <a:defRPr/>
            </a:pPr>
            <a:r>
              <a:rPr lang="en-US" i="1" dirty="0" err="1" smtClean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datemat</a:t>
            </a:r>
            <a:r>
              <a:rPr lang="en-US" i="1" dirty="0" smtClean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= 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cbind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as.character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(day),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as.character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(month),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as.character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(year))</a:t>
            </a:r>
          </a:p>
          <a:p>
            <a:pPr>
              <a:defRPr/>
            </a:pP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paste.dates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 = function(date){</a:t>
            </a:r>
          </a:p>
          <a:p>
            <a:pPr>
              <a:defRPr/>
            </a:pP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    day = date[1]; month=date[2]; year = date[3]</a:t>
            </a:r>
          </a:p>
          <a:p>
            <a:pPr>
              <a:defRPr/>
            </a:pP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    return(paste(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day,month,year,sep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="/"))</a:t>
            </a:r>
          </a:p>
          <a:p>
            <a:pPr>
              <a:defRPr/>
            </a:pP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 }</a:t>
            </a:r>
          </a:p>
          <a:p>
            <a:pPr>
              <a:defRPr/>
            </a:pP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dates = apply(datemat,1,paste.dates)</a:t>
            </a:r>
          </a:p>
          <a:p>
            <a:pPr>
              <a:defRPr/>
            </a:pP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dates = 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as.Date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(dates, format="%d/%m/%Y</a:t>
            </a:r>
            <a:r>
              <a:rPr lang="en-US" i="1" dirty="0" smtClean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")</a:t>
            </a:r>
            <a:endParaRPr lang="en-US" i="1" dirty="0">
              <a:solidFill>
                <a:srgbClr val="1F497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Processing Time Data</a:t>
            </a:r>
            <a:endParaRPr lang="en-US" sz="3600" dirty="0"/>
          </a:p>
        </p:txBody>
      </p:sp>
      <p:sp>
        <p:nvSpPr>
          <p:cNvPr id="5" name="Right Arrow 4"/>
          <p:cNvSpPr/>
          <p:nvPr/>
        </p:nvSpPr>
        <p:spPr>
          <a:xfrm rot="10800000">
            <a:off x="4870292" y="3358513"/>
            <a:ext cx="868287" cy="278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6" name="Right Arrow 5"/>
          <p:cNvSpPr/>
          <p:nvPr/>
        </p:nvSpPr>
        <p:spPr>
          <a:xfrm rot="10800000">
            <a:off x="4870292" y="4258685"/>
            <a:ext cx="868287" cy="278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7" name="TextBox 6"/>
          <p:cNvSpPr txBox="1"/>
          <p:nvPr/>
        </p:nvSpPr>
        <p:spPr>
          <a:xfrm>
            <a:off x="5821679" y="2918414"/>
            <a:ext cx="2755053" cy="830997"/>
          </a:xfrm>
          <a:prstGeom prst="rect">
            <a:avLst/>
          </a:prstGeom>
          <a:noFill/>
          <a:ln w="19050"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ambria Math" panose="02040503050406030204" pitchFamily="18" charset="0"/>
                <a:ea typeface="Helvetica" charset="0"/>
                <a:cs typeface="Helvetica" charset="0"/>
              </a:rPr>
              <a:t>Creating a function in R for translating three strings of characters into a date </a:t>
            </a:r>
            <a:endParaRPr lang="en-US" sz="1600" dirty="0">
              <a:latin typeface="Cambria Math" panose="02040503050406030204" pitchFamily="18" charset="0"/>
              <a:ea typeface="Helvetica" charset="0"/>
              <a:cs typeface="Helvetica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19184" y="3843186"/>
            <a:ext cx="2755053" cy="830997"/>
          </a:xfrm>
          <a:prstGeom prst="rect">
            <a:avLst/>
          </a:prstGeom>
          <a:noFill/>
          <a:ln w="19050"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ambria Math" panose="02040503050406030204" pitchFamily="18" charset="0"/>
                <a:ea typeface="Helvetica" charset="0"/>
                <a:cs typeface="Helvetica" charset="0"/>
              </a:rPr>
              <a:t>R identifies the date strings into dates through the R command </a:t>
            </a:r>
            <a:r>
              <a:rPr lang="en-US" sz="1600" dirty="0" err="1" smtClean="0">
                <a:latin typeface="Cambria Math" panose="02040503050406030204" pitchFamily="18" charset="0"/>
                <a:ea typeface="Helvetica" charset="0"/>
                <a:cs typeface="Helvetica" charset="0"/>
              </a:rPr>
              <a:t>as.Date</a:t>
            </a:r>
            <a:r>
              <a:rPr lang="en-US" sz="1600" dirty="0" smtClean="0">
                <a:latin typeface="Cambria Math" panose="02040503050406030204" pitchFamily="18" charset="0"/>
                <a:ea typeface="Helvetica" charset="0"/>
                <a:cs typeface="Helvetica" charset="0"/>
              </a:rPr>
              <a:t>()</a:t>
            </a:r>
            <a:endParaRPr lang="en-US" sz="1600" dirty="0">
              <a:latin typeface="Cambria Math" panose="02040503050406030204" pitchFamily="18" charset="0"/>
              <a:ea typeface="Helvetica" charset="0"/>
              <a:cs typeface="Helvetica" charset="0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4099401" y="1750625"/>
            <a:ext cx="868287" cy="278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9079" y="1576625"/>
            <a:ext cx="2682773" cy="86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6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5" name="Text Box 3"/>
          <p:cNvSpPr txBox="1">
            <a:spLocks noChangeArrowheads="1"/>
          </p:cNvSpPr>
          <p:nvPr/>
        </p:nvSpPr>
        <p:spPr bwMode="auto">
          <a:xfrm>
            <a:off x="605415" y="951016"/>
            <a:ext cx="764323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dirty="0" smtClean="0">
                <a:solidFill>
                  <a:srgbClr val="993200"/>
                </a:solidFill>
                <a:latin typeface="Helvetica Neue" charset="0"/>
                <a:ea typeface="Helvetica Neue" charset="0"/>
                <a:cs typeface="Helvetica Neue" charset="0"/>
              </a:rPr>
              <a:t>## </a:t>
            </a:r>
            <a:r>
              <a:rPr lang="en-US" dirty="0">
                <a:solidFill>
                  <a:srgbClr val="993200"/>
                </a:solidFill>
                <a:latin typeface="Helvetica Neue" charset="0"/>
                <a:ea typeface="Helvetica Neue" charset="0"/>
                <a:cs typeface="Helvetica Neue" charset="0"/>
              </a:rPr>
              <a:t>## </a:t>
            </a:r>
            <a:r>
              <a:rPr lang="en-US" dirty="0" smtClean="0">
                <a:solidFill>
                  <a:srgbClr val="993200"/>
                </a:solidFill>
                <a:latin typeface="Helvetica Neue" charset="0"/>
                <a:ea typeface="Helvetica Neue" charset="0"/>
                <a:cs typeface="Helvetica Neue" charset="0"/>
              </a:rPr>
              <a:t>Plot the time series</a:t>
            </a:r>
          </a:p>
          <a:p>
            <a:pPr>
              <a:defRPr/>
            </a:pP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library(ggplot2)</a:t>
            </a:r>
          </a:p>
          <a:p>
            <a:pPr>
              <a:defRPr/>
            </a:pP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ggplot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edvoldata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, 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aes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(dates, Volume)) + 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geom_line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() + 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xlab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("Time") + 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ylab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("Daily ED Volume</a:t>
            </a:r>
            <a:r>
              <a:rPr lang="en-US" i="1" dirty="0" smtClean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")</a:t>
            </a:r>
            <a:endParaRPr lang="en-US" i="1" dirty="0">
              <a:solidFill>
                <a:srgbClr val="1F497D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569408" y="304685"/>
            <a:ext cx="767924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lang="en-US" altLang="en-US" sz="3600" dirty="0" smtClean="0">
                <a:solidFill>
                  <a:schemeClr val="bg2">
                    <a:lumMod val="10000"/>
                  </a:schemeClr>
                </a:solidFill>
                <a:latin typeface="Vitesse Bold"/>
                <a:ea typeface="Vitesse" charset="0"/>
                <a:cs typeface="Vitesse" charset="0"/>
              </a:rPr>
              <a:t>Exploratory Data Analysis</a:t>
            </a:r>
            <a:endParaRPr lang="en-US" altLang="en-US" sz="3600" dirty="0">
              <a:solidFill>
                <a:schemeClr val="bg2">
                  <a:lumMod val="10000"/>
                </a:schemeClr>
              </a:solidFill>
              <a:latin typeface="Vitesse Bold"/>
              <a:ea typeface="Vitesse" charset="0"/>
              <a:cs typeface="Vitess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365" y="2288351"/>
            <a:ext cx="6330925" cy="245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826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5" name="Text Box 3"/>
          <p:cNvSpPr txBox="1">
            <a:spLocks noChangeArrowheads="1"/>
          </p:cNvSpPr>
          <p:nvPr/>
        </p:nvSpPr>
        <p:spPr bwMode="auto">
          <a:xfrm>
            <a:off x="569408" y="1001909"/>
            <a:ext cx="8411586" cy="258532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ED Volume = Number of patients visiting ED per day ~ Poisson Distribution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Standard linear regression model assumes normality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Variance Stabilizing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T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ransformation</a:t>
            </a:r>
          </a:p>
          <a:p>
            <a:pPr>
              <a:defRPr/>
            </a:pP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>
              <a:defRPr/>
            </a:pPr>
            <a:r>
              <a:rPr lang="en-US" dirty="0" smtClean="0">
                <a:solidFill>
                  <a:srgbClr val="993200"/>
                </a:solidFill>
                <a:latin typeface="Helvetica Neue" charset="0"/>
                <a:ea typeface="Helvetica Neue" charset="0"/>
                <a:cs typeface="Helvetica Neue" charset="0"/>
              </a:rPr>
              <a:t>## Apply Transformation</a:t>
            </a:r>
          </a:p>
          <a:p>
            <a:pPr>
              <a:defRPr/>
            </a:pP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Volume.tr = 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sqrt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(Volume+3/8</a:t>
            </a:r>
            <a:r>
              <a:rPr lang="en-US" i="1" dirty="0" smtClean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pPr>
              <a:defRPr/>
            </a:pPr>
            <a:r>
              <a:rPr lang="en-US" dirty="0">
                <a:solidFill>
                  <a:srgbClr val="993200"/>
                </a:solidFill>
                <a:latin typeface="Helvetica Neue" charset="0"/>
                <a:ea typeface="Helvetica Neue" charset="0"/>
                <a:cs typeface="Helvetica Neue" charset="0"/>
              </a:rPr>
              <a:t>## </a:t>
            </a:r>
            <a:r>
              <a:rPr lang="en-US" dirty="0" smtClean="0">
                <a:solidFill>
                  <a:srgbClr val="993200"/>
                </a:solidFill>
                <a:latin typeface="Helvetica Neue" charset="0"/>
                <a:ea typeface="Helvetica Neue" charset="0"/>
                <a:cs typeface="Helvetica Neue" charset="0"/>
              </a:rPr>
              <a:t>Compare Distribution</a:t>
            </a:r>
            <a:endParaRPr lang="en-US" i="1" dirty="0">
              <a:solidFill>
                <a:srgbClr val="1F497D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>
              <a:defRPr/>
            </a:pP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hist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Volume,nclass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=20,xlab="ED Volume", main="",col="brown")</a:t>
            </a:r>
          </a:p>
          <a:p>
            <a:pPr>
              <a:defRPr/>
            </a:pP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hist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i="1" dirty="0" err="1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Volume.tr,nclass</a:t>
            </a:r>
            <a:r>
              <a:rPr lang="en-US" i="1" dirty="0">
                <a:solidFill>
                  <a:srgbClr val="1F497D"/>
                </a:solidFill>
                <a:latin typeface="Helvetica Neue" charset="0"/>
                <a:ea typeface="Helvetica Neue" charset="0"/>
                <a:cs typeface="Helvetica Neue" charset="0"/>
              </a:rPr>
              <a:t>=20,xlab= "Transformed ED Volume", main="",col="blue")</a:t>
            </a: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569408" y="304685"/>
            <a:ext cx="767924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lang="en-US" altLang="en-US" sz="3600" dirty="0" smtClean="0">
                <a:solidFill>
                  <a:schemeClr val="bg2">
                    <a:lumMod val="10000"/>
                  </a:schemeClr>
                </a:solidFill>
                <a:latin typeface="Vitesse Bold"/>
                <a:ea typeface="Vitesse" charset="0"/>
                <a:cs typeface="Vitesse" charset="0"/>
              </a:rPr>
              <a:t>Count Data Transformation</a:t>
            </a:r>
            <a:endParaRPr lang="en-US" altLang="en-US" sz="3600" dirty="0">
              <a:solidFill>
                <a:schemeClr val="bg2">
                  <a:lumMod val="10000"/>
                </a:schemeClr>
              </a:solidFill>
              <a:latin typeface="Vitesse Bold"/>
              <a:ea typeface="Vitesse" charset="0"/>
              <a:cs typeface="Vitess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9932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569408" y="304685"/>
            <a:ext cx="767924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lang="en-US" altLang="en-US" sz="3600" dirty="0" smtClean="0">
                <a:solidFill>
                  <a:schemeClr val="bg2">
                    <a:lumMod val="10000"/>
                  </a:schemeClr>
                </a:solidFill>
                <a:latin typeface="Vitesse Bold"/>
                <a:ea typeface="Vitesse" charset="0"/>
                <a:cs typeface="Vitesse" charset="0"/>
              </a:rPr>
              <a:t>Count Data Transformation</a:t>
            </a:r>
            <a:endParaRPr lang="en-US" altLang="en-US" sz="3600" dirty="0">
              <a:solidFill>
                <a:schemeClr val="bg2">
                  <a:lumMod val="10000"/>
                </a:schemeClr>
              </a:solidFill>
              <a:latin typeface="Vitesse Bold"/>
              <a:ea typeface="Vitesse" charset="0"/>
              <a:cs typeface="Vitess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408" y="1001909"/>
            <a:ext cx="6811386" cy="187524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408" y="2877150"/>
            <a:ext cx="6847392" cy="200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13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569408" y="304685"/>
            <a:ext cx="816819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pPr>
              <a:spcBef>
                <a:spcPct val="0"/>
              </a:spcBef>
              <a:defRPr/>
            </a:pPr>
            <a:r>
              <a:rPr lang="en-US" altLang="en-US" sz="3600" dirty="0" smtClean="0">
                <a:solidFill>
                  <a:schemeClr val="bg2">
                    <a:lumMod val="10000"/>
                  </a:schemeClr>
                </a:solidFill>
                <a:latin typeface="Vitesse Bold"/>
                <a:ea typeface="Vitesse" charset="0"/>
                <a:cs typeface="Vitesse" charset="0"/>
              </a:rPr>
              <a:t>Compare: With/Without Transformation</a:t>
            </a:r>
            <a:endParaRPr lang="en-US" altLang="en-US" sz="3600" dirty="0">
              <a:solidFill>
                <a:schemeClr val="bg2">
                  <a:lumMod val="10000"/>
                </a:schemeClr>
              </a:solidFill>
              <a:latin typeface="Vitesse Bold"/>
              <a:ea typeface="Vitesse" charset="0"/>
              <a:cs typeface="Vitess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99" y="3031067"/>
            <a:ext cx="7484533" cy="19463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681" y="935504"/>
            <a:ext cx="7477252" cy="209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750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MSA PPT Template 2017-sf-edited" id="{3DD67A12-536E-DC47-ACF6-6675ECE525C5}" vid="{347E77A7-2B37-4C4C-98D0-4FAA10DB4A58}"/>
    </a:ext>
  </a:extLst>
</a:theme>
</file>

<file path=ppt/theme/theme2.xml><?xml version="1.0" encoding="utf-8"?>
<a:theme xmlns:a="http://schemas.openxmlformats.org/drawingml/2006/main" name="Full Page Layou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Half Page Slash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>
        <a:normAutofit/>
      </a:bodyPr>
      <a:lstStyle>
        <a:defPPr algn="l">
          <a:lnSpc>
            <a:spcPts val="1200"/>
          </a:lnSpc>
          <a:defRPr sz="1200" dirty="0" smtClean="0">
            <a:solidFill>
              <a:srgbClr val="000000"/>
            </a:solidFill>
            <a:latin typeface="Helvetica"/>
            <a:cs typeface="Helvetica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MSA PPT Template 2017-sf-edited" id="{3DD67A12-536E-DC47-ACF6-6675ECE525C5}" vid="{001C2D1D-E3C7-1F40-85E2-5B0FD0A83E00}"/>
    </a:ext>
  </a:extLst>
</a:theme>
</file>

<file path=ppt/theme/theme5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MSA PPT Template 2017-sf-edited" id="{3DD67A12-536E-DC47-ACF6-6675ECE525C5}" vid="{C8FB9013-53DF-0348-872B-A68C29C4A68B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6D43FDACDF02458C96071D7628C880" ma:contentTypeVersion="4" ma:contentTypeDescription="Create a new document." ma:contentTypeScope="" ma:versionID="93db545676783a71a92c456b471b0a8b">
  <xsd:schema xmlns:xsd="http://www.w3.org/2001/XMLSchema" xmlns:xs="http://www.w3.org/2001/XMLSchema" xmlns:p="http://schemas.microsoft.com/office/2006/metadata/properties" xmlns:ns1="http://schemas.microsoft.com/sharepoint/v3" xmlns:ns2="b057fda7-913b-4ab6-8820-932873bcd66c" targetNamespace="http://schemas.microsoft.com/office/2006/metadata/properties" ma:root="true" ma:fieldsID="1e1586ca1b53aa448b4e9fddfe24baf2" ns1:_="" ns2:_="">
    <xsd:import namespace="http://schemas.microsoft.com/sharepoint/v3"/>
    <xsd:import namespace="b057fda7-913b-4ab6-8820-932873bcd66c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SharedWithUsers" minOccurs="0"/>
                <xsd:element ref="ns2:SharingHintHash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57fda7-913b-4ab6-8820-932873bcd66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1" nillable="true" ma:displayName="Sharing Hint Hash" ma:internalName="SharingHintHash" ma:readOnly="true">
      <xsd:simpleType>
        <xsd:restriction base="dms:Text"/>
      </xsd:simple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F28EF043-B0E6-49AE-B312-D395614284A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066AAC9-B2D0-46BD-87E7-92BBFA7E10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057fda7-913b-4ab6-8820-932873bcd66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B8D62D-BE99-40AF-BF97-BFAE812B12CE}">
  <ds:schemaRefs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b057fda7-913b-4ab6-8820-932873bcd66c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13150</TotalTime>
  <Words>392</Words>
  <Application>Microsoft Macintosh PowerPoint</Application>
  <PresentationFormat>On-screen Show (16:9)</PresentationFormat>
  <Paragraphs>63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27" baseType="lpstr">
      <vt:lpstr>Arial</vt:lpstr>
      <vt:lpstr>Calibri</vt:lpstr>
      <vt:lpstr>Cambria Math</vt:lpstr>
      <vt:lpstr>Helvetica</vt:lpstr>
      <vt:lpstr>Helvetica Neue</vt:lpstr>
      <vt:lpstr>Lucida Sans Unicode</vt:lpstr>
      <vt:lpstr>MS PGothic</vt:lpstr>
      <vt:lpstr>Vitesse</vt:lpstr>
      <vt:lpstr>Vitesse Bold</vt:lpstr>
      <vt:lpstr>Vitesse Book</vt:lpstr>
      <vt:lpstr>Vitesse Medium</vt:lpstr>
      <vt:lpstr>Vitesse Thin</vt:lpstr>
      <vt:lpstr>1_Office Theme</vt:lpstr>
      <vt:lpstr>Full Page Layout</vt:lpstr>
      <vt:lpstr>Half Page Slash</vt:lpstr>
      <vt:lpstr>3_Office Theme</vt:lpstr>
      <vt:lpstr>2_Office Theme</vt:lpstr>
      <vt:lpstr>Time Series Analysis</vt:lpstr>
      <vt:lpstr>About this lesson</vt:lpstr>
      <vt:lpstr>Emergency Department Care </vt:lpstr>
      <vt:lpstr>Case Study Overview</vt:lpstr>
      <vt:lpstr>Processing Time Data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Serban, Nicoleta</dc:creator>
  <cp:lastModifiedBy>Microsoft Office User</cp:lastModifiedBy>
  <cp:revision>476</cp:revision>
  <dcterms:modified xsi:type="dcterms:W3CDTF">2017-09-20T16:53:20Z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0x010100E16D43FDACDF02458C96071D7628C880</vt:lpwstr>
  </property>
</Properties>
</file>

<file path=docProps/thumbnail.jpeg>
</file>